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718CFD-558F-458F-BF28-AD3061953BB3}">
  <a:tblStyle styleId="{CB718CFD-558F-458F-BF28-AD3061953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verage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cae4e96c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cae4e96c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cae4e96c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cae4e96c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cae4e96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cae4e96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cae4e96c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cae4e96c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cae4e96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cae4e96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7cae4e96c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7cae4e96c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cae4e96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cae4e96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cae4e96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cae4e96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cae4e96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cae4e96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7cae4e96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7cae4e96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7cae4e96c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7cae4e96c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cae4e96c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cae4e96c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cae4e96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cae4e96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cae4e96c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cae4e96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cae4e96c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7cae4e96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7cae4e96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7cae4e96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7cae4e96c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7cae4e96c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cae4e96c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cae4e96c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cae4e96c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7cae4e96c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cae4e96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cae4e96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cae4e96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7cae4e96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cae4e96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cae4e96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cae4e96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cae4e96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cae4e96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cae4e96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cae4e96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cae4e96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None/>
              <a:defRPr sz="21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0"/>
              <a:buNone/>
              <a:defRPr sz="12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200"/>
              <a:buNone/>
              <a:defRPr sz="42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None/>
              <a:defRPr sz="21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Oswald"/>
              <a:buNone/>
              <a:defRPr sz="21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PostgreSQL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i język SQL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Wzory</a:t>
            </a:r>
            <a:endParaRPr/>
          </a:p>
        </p:txBody>
      </p:sp>
      <p:graphicFrame>
        <p:nvGraphicFramePr>
          <p:cNvPr id="124" name="Google Shape;124;p22"/>
          <p:cNvGraphicFramePr/>
          <p:nvPr/>
        </p:nvGraphicFramePr>
        <p:xfrm>
          <a:off x="366813" y="13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{CB718CFD-558F-458F-BF28-AD3061953BB3}</a:tableStyleId>
              </a:tblPr>
              <a:tblGrid>
                <a:gridCol w="1194750"/>
                <a:gridCol w="7215625"/>
              </a:tblGrid>
              <a:tr h="51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_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(podłoga) oznacza pojedynczy znak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oznacza dowolną ilość znaków (w tym zero)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[ 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dowolny znak z nawiasu, np. h[ao]t odpowiada “hat” lub “hot”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96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^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dowolny znak niewystępujący w nawiasie, np. h[^ao]t może być “hit”, ale nie “hat” czy “hot”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c[a-b]t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zakres znaków; znajdzie “cat” i “cbt”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AND, OR, NOT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AND</a:t>
            </a:r>
            <a:r>
              <a:rPr lang="pl"/>
              <a:t> - iloczyn logiczny; muszą być spełnione wszystkie warunki jednocześnie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cena_szt </a:t>
            </a:r>
            <a:r>
              <a:rPr lang="pl"/>
              <a:t>&lt; 5 </a:t>
            </a:r>
            <a:r>
              <a:rPr b="1" lang="pl">
                <a:solidFill>
                  <a:srgbClr val="434343"/>
                </a:solidFill>
              </a:rPr>
              <a:t>AND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 LIKE ‘p%’;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OR</a:t>
            </a:r>
            <a:r>
              <a:rPr lang="pl"/>
              <a:t> - suma logiczna; musi być spełniony co najmniej jeden warunek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</a:t>
            </a:r>
            <a:r>
              <a:rPr lang="pl"/>
              <a:t>WHERE </a:t>
            </a:r>
            <a:r>
              <a:rPr lang="pl">
                <a:solidFill>
                  <a:srgbClr val="A61C00"/>
                </a:solidFill>
              </a:rPr>
              <a:t>cena_szt</a:t>
            </a:r>
            <a:r>
              <a:rPr lang="pl"/>
              <a:t> &lt; 5 </a:t>
            </a:r>
            <a:r>
              <a:rPr b="1" lang="pl">
                <a:solidFill>
                  <a:srgbClr val="434343"/>
                </a:solidFill>
              </a:rPr>
              <a:t>OR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 LIKE ‘p%’;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NOT</a:t>
            </a:r>
            <a:r>
              <a:rPr lang="pl"/>
              <a:t> - negacja; wartości różne od podanej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NOT</a:t>
            </a:r>
            <a:r>
              <a:rPr lang="pl"/>
              <a:t> LIKE ‘p%’;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NULL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wyszukiwać wiersze, które zawierają puste (lub niepuste) pola.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promocja_procent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IS NULL</a:t>
            </a:r>
            <a:r>
              <a:rPr lang="pl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 </a:t>
            </a:r>
            <a:r>
              <a:rPr lang="pl"/>
              <a:t>WHERE </a:t>
            </a:r>
            <a:r>
              <a:rPr lang="pl">
                <a:solidFill>
                  <a:srgbClr val="CC4125"/>
                </a:solidFill>
              </a:rPr>
              <a:t>promocja_procent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IS NOT NULL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ORDER BY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uporządkowanie danych wg. wybranych kolumn.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ASC</a:t>
            </a:r>
            <a:r>
              <a:rPr lang="pl"/>
              <a:t> - rosnąco (domyślne)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DESC</a:t>
            </a:r>
            <a:r>
              <a:rPr lang="pl"/>
              <a:t> - malejąco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ORDER BY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cena_szt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DESC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Operacje arytmetyczne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np.</a:t>
            </a: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cena_szt * (100 - promocja_procent)/100.0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;</a:t>
            </a:r>
            <a:endParaRPr/>
          </a:p>
        </p:txBody>
      </p:sp>
      <p:graphicFrame>
        <p:nvGraphicFramePr>
          <p:cNvPr id="149" name="Google Shape;149;p26"/>
          <p:cNvGraphicFramePr/>
          <p:nvPr/>
        </p:nvGraphicFramePr>
        <p:xfrm>
          <a:off x="1937113" y="229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{CB718CFD-558F-458F-BF28-AD3061953BB3}</a:tableStyleId>
              </a:tblPr>
              <a:tblGrid>
                <a:gridCol w="2142575"/>
                <a:gridCol w="31272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dodawanie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odejmowanie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mnożenie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dzielenie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modulo (reszta z dzielenia)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nadać alias (nową nazwę) kolumnie lub tabeli w zakresie zapytania.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np.</a:t>
            </a: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cena_szt * 2 </a:t>
            </a:r>
            <a:r>
              <a:rPr b="1" lang="pl">
                <a:solidFill>
                  <a:srgbClr val="434343"/>
                </a:solidFill>
              </a:rPr>
              <a:t>AS</a:t>
            </a:r>
            <a:r>
              <a:rPr lang="pl">
                <a:solidFill>
                  <a:srgbClr val="CC4125"/>
                </a:solidFill>
              </a:rPr>
              <a:t> podwojona_cena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LIMIT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ograniczenie wyniku zapytania do pierwszych kilku wierszy.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cena_szt &lt; 10</a:t>
            </a:r>
            <a:r>
              <a:rPr lang="pl"/>
              <a:t> ORDER BY </a:t>
            </a:r>
            <a:r>
              <a:rPr lang="pl">
                <a:solidFill>
                  <a:srgbClr val="CC4125"/>
                </a:solidFill>
              </a:rPr>
              <a:t>cena_szt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LIMIT</a:t>
            </a:r>
            <a:r>
              <a:rPr lang="pl"/>
              <a:t> 5;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CONCAT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łączenie stringów.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b="1" lang="pl">
                <a:solidFill>
                  <a:srgbClr val="434343"/>
                </a:solidFill>
              </a:rPr>
              <a:t>CONCAT</a:t>
            </a:r>
            <a:r>
              <a:rPr lang="pl"/>
              <a:t>(</a:t>
            </a:r>
            <a:r>
              <a:rPr lang="pl">
                <a:solidFill>
                  <a:srgbClr val="CC4125"/>
                </a:solidFill>
              </a:rPr>
              <a:t>imie</a:t>
            </a:r>
            <a:r>
              <a:rPr lang="pl"/>
              <a:t>, ‘ ‘, </a:t>
            </a:r>
            <a:r>
              <a:rPr lang="pl">
                <a:solidFill>
                  <a:srgbClr val="CC4125"/>
                </a:solidFill>
              </a:rPr>
              <a:t>nazwisko</a:t>
            </a:r>
            <a:r>
              <a:rPr lang="pl"/>
              <a:t>) AS </a:t>
            </a:r>
            <a:r>
              <a:rPr lang="pl">
                <a:solidFill>
                  <a:srgbClr val="CC4125"/>
                </a:solidFill>
              </a:rPr>
              <a:t>imie_nazwisko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pracownicy</a:t>
            </a:r>
            <a:r>
              <a:rPr lang="pl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Można uzyskać taki sam efekt za pomocą: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imie </a:t>
            </a:r>
            <a:r>
              <a:rPr b="1" lang="pl">
                <a:solidFill>
                  <a:srgbClr val="434343"/>
                </a:solidFill>
              </a:rPr>
              <a:t>|| ‘ ‘ ||</a:t>
            </a:r>
            <a:r>
              <a:rPr lang="pl">
                <a:solidFill>
                  <a:srgbClr val="CC4125"/>
                </a:solidFill>
              </a:rPr>
              <a:t> nazwisko</a:t>
            </a:r>
            <a:r>
              <a:rPr lang="pl"/>
              <a:t> AS </a:t>
            </a:r>
            <a:r>
              <a:rPr lang="pl">
                <a:solidFill>
                  <a:srgbClr val="CC4125"/>
                </a:solidFill>
              </a:rPr>
              <a:t>imie_nazwisko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pracownicy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UNION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łączenie wyników dwóch lub więcej zapytań SELECT, które:</a:t>
            </a:r>
            <a:br>
              <a:rPr lang="pl"/>
            </a:br>
            <a:r>
              <a:rPr lang="pl"/>
              <a:t>	</a:t>
            </a:r>
            <a:r>
              <a:rPr lang="pl"/>
              <a:t>- posiadają taką samą ilość kolumn</a:t>
            </a:r>
            <a:br>
              <a:rPr lang="pl"/>
            </a:br>
            <a:r>
              <a:rPr lang="pl"/>
              <a:t>	- kolumny są podobnego typu danych</a:t>
            </a:r>
            <a:br>
              <a:rPr lang="pl"/>
            </a:br>
            <a:r>
              <a:rPr lang="pl"/>
              <a:t>	- kolumny poszczególnych SELECTów są w tej samej kolejności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[kolumny]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[tabela 1]</a:t>
            </a:r>
            <a:r>
              <a:rPr lang="pl"/>
              <a:t> WHERE [warunki]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UNION</a:t>
            </a: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[kolumny]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[tabela 2]</a:t>
            </a:r>
            <a:r>
              <a:rPr lang="pl"/>
              <a:t> WHERE [warunki];</a:t>
            </a:r>
            <a:br>
              <a:rPr lang="pl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UNION ALL</a:t>
            </a:r>
            <a:r>
              <a:rPr lang="pl"/>
              <a:t> - pozwala na powtarzające się wartości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Łączenie wierszy z wielu tabel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Porównywanie wartości kluczy za pomocą WHERE: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SELECT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nr_paragonu</a:t>
            </a:r>
            <a:r>
              <a:rPr lang="pl"/>
              <a:t>,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.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, </a:t>
            </a:r>
            <a:r>
              <a:rPr lang="pl">
                <a:solidFill>
                  <a:srgbClr val="45818E"/>
                </a:solidFill>
              </a:rPr>
              <a:t>paragon_towary</a:t>
            </a:r>
            <a:r>
              <a:rPr lang="pl"/>
              <a:t>.</a:t>
            </a:r>
            <a:r>
              <a:rPr lang="pl">
                <a:solidFill>
                  <a:srgbClr val="CC4125"/>
                </a:solidFill>
              </a:rPr>
              <a:t>ilosc</a:t>
            </a:r>
            <a:r>
              <a:rPr lang="pl"/>
              <a:t> 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FROM</a:t>
            </a:r>
            <a:r>
              <a:rPr lang="pl"/>
              <a:t> </a:t>
            </a:r>
            <a:r>
              <a:rPr lang="pl">
                <a:solidFill>
                  <a:srgbClr val="45818E"/>
                </a:solidFill>
              </a:rPr>
              <a:t>towary, paragon_towary 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WHERE</a:t>
            </a:r>
            <a:r>
              <a:rPr lang="pl"/>
              <a:t>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.</a:t>
            </a:r>
            <a:r>
              <a:rPr lang="pl">
                <a:solidFill>
                  <a:srgbClr val="CC4125"/>
                </a:solidFill>
              </a:rPr>
              <a:t>kod_towaru</a:t>
            </a:r>
            <a:r>
              <a:rPr lang="pl"/>
              <a:t> = </a:t>
            </a:r>
            <a:r>
              <a:rPr lang="pl">
                <a:solidFill>
                  <a:srgbClr val="45818E"/>
                </a:solidFill>
              </a:rPr>
              <a:t>paragon_towary</a:t>
            </a:r>
            <a:r>
              <a:rPr lang="pl"/>
              <a:t>.</a:t>
            </a:r>
            <a:r>
              <a:rPr lang="pl">
                <a:solidFill>
                  <a:srgbClr val="CC4125"/>
                </a:solidFill>
              </a:rPr>
              <a:t>kod_towaru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to ten postgres?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l" sz="2400">
                <a:solidFill>
                  <a:srgbClr val="434343"/>
                </a:solidFill>
              </a:rPr>
              <a:t>DBMS</a:t>
            </a:r>
            <a:r>
              <a:rPr lang="pl" sz="2400"/>
              <a:t> - </a:t>
            </a:r>
            <a:r>
              <a:rPr b="1" lang="pl" sz="2400">
                <a:solidFill>
                  <a:srgbClr val="434343"/>
                </a:solidFill>
              </a:rPr>
              <a:t>D</a:t>
            </a:r>
            <a:r>
              <a:rPr lang="pl" sz="2400"/>
              <a:t>ata</a:t>
            </a:r>
            <a:r>
              <a:rPr b="1" lang="pl" sz="2400">
                <a:solidFill>
                  <a:srgbClr val="434343"/>
                </a:solidFill>
              </a:rPr>
              <a:t>b</a:t>
            </a:r>
            <a:r>
              <a:rPr lang="pl" sz="2400"/>
              <a:t>ase </a:t>
            </a:r>
            <a:r>
              <a:rPr b="1" lang="pl" sz="2400">
                <a:solidFill>
                  <a:srgbClr val="434343"/>
                </a:solidFill>
              </a:rPr>
              <a:t>M</a:t>
            </a:r>
            <a:r>
              <a:rPr lang="pl" sz="2400"/>
              <a:t>anagement </a:t>
            </a:r>
            <a:r>
              <a:rPr b="1" lang="pl" sz="2400">
                <a:solidFill>
                  <a:srgbClr val="434343"/>
                </a:solidFill>
              </a:rPr>
              <a:t>S</a:t>
            </a:r>
            <a:r>
              <a:rPr lang="pl" sz="2400"/>
              <a:t>ystem</a:t>
            </a:r>
            <a:br>
              <a:rPr lang="pl" sz="2400"/>
            </a:br>
            <a:r>
              <a:rPr b="1" lang="pl" sz="2400">
                <a:solidFill>
                  <a:srgbClr val="434343"/>
                </a:solidFill>
              </a:rPr>
              <a:t>S</a:t>
            </a:r>
            <a:r>
              <a:rPr lang="pl" sz="2400"/>
              <a:t>ystem </a:t>
            </a:r>
            <a:r>
              <a:rPr b="1" lang="pl" sz="2400">
                <a:solidFill>
                  <a:srgbClr val="434343"/>
                </a:solidFill>
              </a:rPr>
              <a:t>Z</a:t>
            </a:r>
            <a:r>
              <a:rPr lang="pl" sz="2400"/>
              <a:t>arządzania </a:t>
            </a:r>
            <a:r>
              <a:rPr b="1" lang="pl" sz="2400">
                <a:solidFill>
                  <a:srgbClr val="434343"/>
                </a:solidFill>
              </a:rPr>
              <a:t>B</a:t>
            </a:r>
            <a:r>
              <a:rPr lang="pl" sz="2400"/>
              <a:t>azą </a:t>
            </a:r>
            <a:r>
              <a:rPr b="1" lang="pl" sz="2400">
                <a:solidFill>
                  <a:srgbClr val="434343"/>
                </a:solidFill>
              </a:rPr>
              <a:t>D</a:t>
            </a:r>
            <a:r>
              <a:rPr lang="pl" sz="2400"/>
              <a:t>anych (</a:t>
            </a:r>
            <a:r>
              <a:rPr b="1" lang="pl" sz="2400">
                <a:solidFill>
                  <a:srgbClr val="434343"/>
                </a:solidFill>
              </a:rPr>
              <a:t>SZBD</a:t>
            </a:r>
            <a:r>
              <a:rPr lang="pl" sz="2400"/>
              <a:t>)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799" y="356850"/>
            <a:ext cx="1837899" cy="18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400" y="2603550"/>
            <a:ext cx="1563474" cy="156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50" y="2862840"/>
            <a:ext cx="2711400" cy="27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25" y="3630300"/>
            <a:ext cx="3005275" cy="14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3800" y="2571744"/>
            <a:ext cx="3450652" cy="12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5171" y="3788475"/>
            <a:ext cx="2417779" cy="12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JOIN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łączenie wierszy z wielu tabel na podstawie powiązanych ze sobą kolumn.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(INNER) JOIN</a:t>
            </a:r>
            <a:r>
              <a:rPr lang="pl"/>
              <a:t>: zwraca wiersze wspólne dla obu tabel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LEFT (OUTER) JOIN</a:t>
            </a:r>
            <a:r>
              <a:rPr lang="pl"/>
              <a:t>: zwraca wszystkie wiersze z lewej tabeli i pasujące z prawej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RIGHT (OUTER) JOIN</a:t>
            </a:r>
            <a:r>
              <a:rPr lang="pl"/>
              <a:t>: </a:t>
            </a:r>
            <a:r>
              <a:rPr lang="pl"/>
              <a:t>zwraca wszystkie wiersze z prawej tabeli i pasujące z lewej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FULL (OUTER) JOIN</a:t>
            </a:r>
            <a:r>
              <a:rPr lang="pl"/>
              <a:t>: zwraca wszystkie wiersze z lewej i z prawej tabeli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3220938"/>
            <a:ext cx="80962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Tabela dla przetestowania JOIN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CREATE TABLE</a:t>
            </a:r>
            <a:r>
              <a:rPr lang="pl"/>
              <a:t> </a:t>
            </a:r>
            <a:r>
              <a:rPr lang="pl">
                <a:solidFill>
                  <a:srgbClr val="45818E"/>
                </a:solidFill>
              </a:rPr>
              <a:t>premia</a:t>
            </a:r>
            <a:r>
              <a:rPr lang="pl"/>
              <a:t> (</a:t>
            </a:r>
            <a:r>
              <a:rPr lang="pl">
                <a:solidFill>
                  <a:srgbClr val="CC4125"/>
                </a:solidFill>
              </a:rPr>
              <a:t>id_pracownika</a:t>
            </a:r>
            <a:r>
              <a:rPr lang="pl"/>
              <a:t> int REFERENCES </a:t>
            </a:r>
            <a:r>
              <a:rPr lang="pl">
                <a:solidFill>
                  <a:srgbClr val="45818E"/>
                </a:solidFill>
              </a:rPr>
              <a:t>pracownicy</a:t>
            </a:r>
            <a:r>
              <a:rPr lang="pl"/>
              <a:t>, </a:t>
            </a:r>
            <a:r>
              <a:rPr lang="pl">
                <a:solidFill>
                  <a:srgbClr val="CC4125"/>
                </a:solidFill>
              </a:rPr>
              <a:t>wysokosc_premii</a:t>
            </a:r>
            <a:r>
              <a:rPr lang="pl"/>
              <a:t> int);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INSERT INTO</a:t>
            </a:r>
            <a:r>
              <a:rPr lang="pl"/>
              <a:t> </a:t>
            </a:r>
            <a:r>
              <a:rPr lang="pl">
                <a:solidFill>
                  <a:srgbClr val="45818E"/>
                </a:solidFill>
              </a:rPr>
              <a:t>premia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VALUES</a:t>
            </a:r>
            <a:r>
              <a:rPr lang="pl"/>
              <a:t> (1,200), (3,100), (7,150);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SELECT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imie, nazwisko, wysokosc_premii </a:t>
            </a:r>
            <a:r>
              <a:rPr lang="pl"/>
              <a:t>FROM </a:t>
            </a:r>
            <a:r>
              <a:rPr lang="pl">
                <a:solidFill>
                  <a:srgbClr val="45818E"/>
                </a:solidFill>
              </a:rPr>
              <a:t>pracownicy</a:t>
            </a:r>
            <a:r>
              <a:rPr lang="pl"/>
              <a:t> 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RIGHT JOIN</a:t>
            </a:r>
            <a:r>
              <a:rPr lang="pl"/>
              <a:t> </a:t>
            </a:r>
            <a:r>
              <a:rPr lang="pl">
                <a:solidFill>
                  <a:srgbClr val="45818E"/>
                </a:solidFill>
              </a:rPr>
              <a:t>premia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ON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id = id_pracownika</a:t>
            </a:r>
            <a:r>
              <a:rPr lang="pl"/>
              <a:t>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GROUP BY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grupowanie wg. unikalnych wartości kolumn.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np.</a:t>
            </a: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rodzaj_towaru </a:t>
            </a:r>
            <a:r>
              <a:rPr lang="pl"/>
              <a:t>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GROUP BY</a:t>
            </a:r>
            <a:r>
              <a:rPr lang="pl"/>
              <a:t> </a:t>
            </a:r>
            <a:r>
              <a:rPr lang="pl">
                <a:solidFill>
                  <a:srgbClr val="CC4125"/>
                </a:solidFill>
              </a:rPr>
              <a:t>rodzaj_towaru</a:t>
            </a:r>
            <a:r>
              <a:rPr lang="pl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działa jak:</a:t>
            </a:r>
            <a:br>
              <a:rPr lang="pl"/>
            </a:br>
            <a:r>
              <a:rPr lang="pl"/>
              <a:t>SELECT </a:t>
            </a:r>
            <a:r>
              <a:rPr b="1" lang="pl">
                <a:solidFill>
                  <a:srgbClr val="434343"/>
                </a:solidFill>
              </a:rPr>
              <a:t>DISTINCT</a:t>
            </a:r>
            <a:r>
              <a:rPr lang="pl"/>
              <a:t>(</a:t>
            </a:r>
            <a:r>
              <a:rPr lang="pl">
                <a:solidFill>
                  <a:srgbClr val="CC4125"/>
                </a:solidFill>
              </a:rPr>
              <a:t>rodzaj_towaru</a:t>
            </a:r>
            <a:r>
              <a:rPr lang="pl"/>
              <a:t>)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GROUP BY ma największe zastosowanie przy używaniu </a:t>
            </a:r>
            <a:r>
              <a:rPr b="1" lang="pl">
                <a:solidFill>
                  <a:srgbClr val="434343"/>
                </a:solidFill>
              </a:rPr>
              <a:t>funkcji agregujących</a:t>
            </a:r>
            <a:r>
              <a:rPr lang="pl"/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Funkcje agregujące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5" name="Google Shape;205;p35"/>
          <p:cNvGraphicFramePr/>
          <p:nvPr/>
        </p:nvGraphicFramePr>
        <p:xfrm>
          <a:off x="408750" y="151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{CB718CFD-558F-458F-BF28-AD3061953BB3}</a:tableStyleId>
              </a:tblPr>
              <a:tblGrid>
                <a:gridCol w="2230775"/>
                <a:gridCol w="21866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AVG()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średnia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SUM()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suma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COUNT()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zliczanie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MIN()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wartość minimalna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MAX()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wartość maksymalna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HAVING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Odpowiednik WHERE dla funkcji agregujących.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np.</a:t>
            </a:r>
            <a:br>
              <a:rPr lang="pl"/>
            </a:b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rodzaj_towaru</a:t>
            </a:r>
            <a:r>
              <a:rPr lang="pl"/>
              <a:t>, COUNT(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)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</a:t>
            </a:r>
            <a:br>
              <a:rPr lang="pl"/>
            </a:br>
            <a:r>
              <a:rPr lang="pl"/>
              <a:t>GROUP BY </a:t>
            </a:r>
            <a:r>
              <a:rPr lang="pl">
                <a:solidFill>
                  <a:srgbClr val="CC4125"/>
                </a:solidFill>
              </a:rPr>
              <a:t>rodzaj_towaru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HAVING</a:t>
            </a:r>
            <a:r>
              <a:rPr lang="pl"/>
              <a:t> COUNT(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) &gt; 2;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Funkcje agregujące dla statystyków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Więcej znajdziecie tu: https://www.postgresql.org/docs/9.5/functions-aggregate.html</a:t>
            </a:r>
            <a:endParaRPr/>
          </a:p>
        </p:txBody>
      </p:sp>
      <p:graphicFrame>
        <p:nvGraphicFramePr>
          <p:cNvPr id="218" name="Google Shape;218;p37"/>
          <p:cNvGraphicFramePr/>
          <p:nvPr/>
        </p:nvGraphicFramePr>
        <p:xfrm>
          <a:off x="952500" y="143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{CB718CFD-558F-458F-BF28-AD3061953BB3}</a:tableStyleId>
              </a:tblPr>
              <a:tblGrid>
                <a:gridCol w="2972875"/>
                <a:gridCol w="4266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CORR(Y,X)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współczynnik korelacji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STDDEV()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odchylenie standardowe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REGR_R2(Y,X)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kwadrat współczynnika korelacji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REGR_SLOPE(Y,X)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nachylenie równania liniowego wyznaczonego metodą najmniejszych kwadratów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CREATE TABLE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tworzenie tabeli.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CREATE TABLE</a:t>
            </a:r>
            <a:r>
              <a:rPr lang="pl"/>
              <a:t> [nazwa] (</a:t>
            </a:r>
            <a:br>
              <a:rPr lang="pl"/>
            </a:br>
            <a:r>
              <a:rPr lang="pl"/>
              <a:t>kolumna_1	typ_danych,</a:t>
            </a:r>
            <a:br>
              <a:rPr lang="pl"/>
            </a:br>
            <a:r>
              <a:rPr lang="pl"/>
              <a:t>kolumna_2	typ_danych,</a:t>
            </a:r>
            <a:br>
              <a:rPr lang="pl"/>
            </a:br>
            <a:r>
              <a:rPr lang="pl"/>
              <a:t>… 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Lub: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CREATE TABLE</a:t>
            </a:r>
            <a:r>
              <a:rPr lang="pl"/>
              <a:t> [nazwa] AS (SELECT </a:t>
            </a:r>
            <a:r>
              <a:rPr lang="pl"/>
              <a:t>...</a:t>
            </a:r>
            <a:r>
              <a:rPr lang="pl"/>
              <a:t>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Usuwanie tabeli: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DROP TABLE</a:t>
            </a:r>
            <a:r>
              <a:rPr lang="pl"/>
              <a:t> [nazwa];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INSERT INTO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dodawanie wartości do tabeli.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INSERT INTO</a:t>
            </a:r>
            <a:r>
              <a:rPr lang="pl"/>
              <a:t> [tabela]( kolumna1, kolumna2, … ) VALUES ( wartość1, wartość2, … 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Lub: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INSERT INTO</a:t>
            </a:r>
            <a:r>
              <a:rPr lang="pl"/>
              <a:t> [tabela]( kolumna1, kolumna2, … ) SELECT … 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Usuwanie wierszy: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DELETE FROM </a:t>
            </a:r>
            <a:r>
              <a:rPr lang="pl"/>
              <a:t>[tabela] WHERE [warunek];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UPDATE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zmienianie istniejących wierszy.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l">
                <a:solidFill>
                  <a:srgbClr val="434343"/>
                </a:solidFill>
              </a:rPr>
              <a:t>UPDATE</a:t>
            </a:r>
            <a:r>
              <a:rPr lang="pl"/>
              <a:t> [tabela] </a:t>
            </a:r>
            <a:br>
              <a:rPr lang="pl"/>
            </a:br>
            <a:r>
              <a:rPr b="1" lang="pl">
                <a:solidFill>
                  <a:srgbClr val="434343"/>
                </a:solidFill>
              </a:rPr>
              <a:t>SET</a:t>
            </a:r>
            <a:r>
              <a:rPr lang="pl"/>
              <a:t> kolumna_1 = wartość_1, kolumna_2 = wartość_2 … </a:t>
            </a:r>
            <a:br>
              <a:rPr lang="pl"/>
            </a:br>
            <a:r>
              <a:rPr lang="pl"/>
              <a:t>WHERE [warunek];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Język SQL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34343"/>
                </a:solidFill>
              </a:rPr>
              <a:t>SQL</a:t>
            </a:r>
            <a:r>
              <a:rPr lang="pl" sz="2400"/>
              <a:t> - </a:t>
            </a:r>
            <a:r>
              <a:rPr b="1" lang="pl" sz="2400">
                <a:solidFill>
                  <a:srgbClr val="434343"/>
                </a:solidFill>
              </a:rPr>
              <a:t>S</a:t>
            </a:r>
            <a:r>
              <a:rPr lang="pl" sz="2400"/>
              <a:t>tructured </a:t>
            </a:r>
            <a:r>
              <a:rPr b="1" lang="pl" sz="2400">
                <a:solidFill>
                  <a:srgbClr val="434343"/>
                </a:solidFill>
              </a:rPr>
              <a:t>Q</a:t>
            </a:r>
            <a:r>
              <a:rPr lang="pl" sz="2400"/>
              <a:t>uery </a:t>
            </a:r>
            <a:r>
              <a:rPr b="1" lang="pl" sz="2400">
                <a:solidFill>
                  <a:srgbClr val="434343"/>
                </a:solidFill>
              </a:rPr>
              <a:t>L</a:t>
            </a:r>
            <a:r>
              <a:rPr lang="pl" sz="2400"/>
              <a:t>anguage - strukturalny język zapytań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 sz="2400"/>
              <a:t>SQL jest językiem </a:t>
            </a:r>
            <a:r>
              <a:rPr b="1" lang="pl" sz="2400" u="sng"/>
              <a:t>deklaratywnym</a:t>
            </a:r>
            <a:r>
              <a:rPr lang="pl" sz="2400"/>
              <a:t>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Składnia zapytań SELECT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34343"/>
                </a:solidFill>
              </a:rPr>
              <a:t>SELECT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lang="pl" sz="2400">
                <a:solidFill>
                  <a:srgbClr val="CC4125"/>
                </a:solidFill>
              </a:rPr>
              <a:t>[kolumny]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b="1" lang="pl" sz="2400">
                <a:solidFill>
                  <a:srgbClr val="434343"/>
                </a:solidFill>
              </a:rPr>
              <a:t>FROM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lang="pl" sz="2400">
                <a:solidFill>
                  <a:srgbClr val="45818E"/>
                </a:solidFill>
              </a:rPr>
              <a:t>[tabele]</a:t>
            </a:r>
            <a:r>
              <a:rPr lang="pl" sz="2400"/>
              <a:t> </a:t>
            </a:r>
            <a:r>
              <a:rPr lang="pl" sz="2400">
                <a:solidFill>
                  <a:srgbClr val="999999"/>
                </a:solidFill>
              </a:rPr>
              <a:t>WHERE [warunki] ORDER BY [kolumny] ASC/DESC </a:t>
            </a:r>
            <a:r>
              <a:rPr b="1" lang="pl" sz="2400">
                <a:solidFill>
                  <a:srgbClr val="434343"/>
                </a:solidFill>
              </a:rPr>
              <a:t>;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 rot="893684">
            <a:off x="5158175" y="1903108"/>
            <a:ext cx="1689984" cy="8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Average"/>
                <a:ea typeface="Average"/>
                <a:cs typeface="Average"/>
                <a:sym typeface="Average"/>
              </a:rPr>
              <a:t>&lt;- średnik!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Składnia zapytań SELECT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34343"/>
                </a:solidFill>
              </a:rPr>
              <a:t>SELECT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lang="pl" sz="2400">
                <a:solidFill>
                  <a:srgbClr val="CC4125"/>
                </a:solidFill>
              </a:rPr>
              <a:t>[kolumny]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b="1" lang="pl" sz="2400">
                <a:solidFill>
                  <a:srgbClr val="434343"/>
                </a:solidFill>
              </a:rPr>
              <a:t>FROM</a:t>
            </a:r>
            <a:r>
              <a:rPr lang="pl" sz="2400">
                <a:solidFill>
                  <a:srgbClr val="434343"/>
                </a:solidFill>
              </a:rPr>
              <a:t> </a:t>
            </a:r>
            <a:r>
              <a:rPr lang="pl" sz="2400">
                <a:solidFill>
                  <a:srgbClr val="45818E"/>
                </a:solidFill>
              </a:rPr>
              <a:t>[tabele]</a:t>
            </a:r>
            <a:r>
              <a:rPr lang="pl" sz="2400"/>
              <a:t> </a:t>
            </a:r>
            <a:r>
              <a:rPr lang="pl" sz="2400">
                <a:solidFill>
                  <a:srgbClr val="999999"/>
                </a:solidFill>
              </a:rPr>
              <a:t>WHERE [warunki] ORDER BY [kolumny] ASC/DESC </a:t>
            </a:r>
            <a:r>
              <a:rPr b="1" lang="pl" sz="2400">
                <a:solidFill>
                  <a:srgbClr val="434343"/>
                </a:solidFill>
              </a:rPr>
              <a:t>;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2400"/>
              <a:t>Czyli:</a:t>
            </a:r>
            <a:br>
              <a:rPr b="1" lang="pl" sz="2400">
                <a:solidFill>
                  <a:srgbClr val="434343"/>
                </a:solidFill>
              </a:rPr>
            </a:br>
            <a:r>
              <a:rPr b="1" lang="pl" sz="2400">
                <a:solidFill>
                  <a:srgbClr val="434343"/>
                </a:solidFill>
              </a:rPr>
              <a:t>Podaj mi </a:t>
            </a:r>
            <a:r>
              <a:rPr b="1" lang="pl" sz="2400">
                <a:solidFill>
                  <a:srgbClr val="CC4125"/>
                </a:solidFill>
              </a:rPr>
              <a:t>cenę</a:t>
            </a:r>
            <a:r>
              <a:rPr b="1" lang="pl" sz="2400">
                <a:solidFill>
                  <a:srgbClr val="434343"/>
                </a:solidFill>
              </a:rPr>
              <a:t> </a:t>
            </a:r>
            <a:r>
              <a:rPr b="1" lang="pl" sz="2400">
                <a:solidFill>
                  <a:srgbClr val="45818E"/>
                </a:solidFill>
              </a:rPr>
              <a:t>samochodu</a:t>
            </a:r>
            <a:r>
              <a:rPr b="1" lang="pl" sz="2400">
                <a:solidFill>
                  <a:srgbClr val="434343"/>
                </a:solidFill>
              </a:rPr>
              <a:t>. 		</a:t>
            </a:r>
            <a:r>
              <a:rPr b="1" lang="pl">
                <a:solidFill>
                  <a:srgbClr val="999999"/>
                </a:solidFill>
              </a:rPr>
              <a:t>[wybierz</a:t>
            </a:r>
            <a:r>
              <a:rPr b="1" lang="pl">
                <a:solidFill>
                  <a:srgbClr val="434343"/>
                </a:solidFill>
              </a:rPr>
              <a:t> </a:t>
            </a:r>
            <a:r>
              <a:rPr b="1" lang="pl">
                <a:solidFill>
                  <a:srgbClr val="DD7E6B"/>
                </a:solidFill>
              </a:rPr>
              <a:t>cena</a:t>
            </a:r>
            <a:r>
              <a:rPr b="1" lang="pl">
                <a:solidFill>
                  <a:srgbClr val="434343"/>
                </a:solidFill>
              </a:rPr>
              <a:t> </a:t>
            </a:r>
            <a:r>
              <a:rPr b="1" lang="pl">
                <a:solidFill>
                  <a:srgbClr val="999999"/>
                </a:solidFill>
              </a:rPr>
              <a:t>z tabeli</a:t>
            </a:r>
            <a:r>
              <a:rPr b="1" lang="pl">
                <a:solidFill>
                  <a:srgbClr val="434343"/>
                </a:solidFill>
              </a:rPr>
              <a:t> </a:t>
            </a:r>
            <a:r>
              <a:rPr b="1" lang="pl">
                <a:solidFill>
                  <a:srgbClr val="76A5AF"/>
                </a:solidFill>
              </a:rPr>
              <a:t>samochody</a:t>
            </a:r>
            <a:r>
              <a:rPr b="1" lang="pl">
                <a:solidFill>
                  <a:srgbClr val="999999"/>
                </a:solidFill>
              </a:rPr>
              <a:t>]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l" sz="2400"/>
              <a:t>Ale już </a:t>
            </a:r>
            <a:r>
              <a:rPr b="1" lang="pl" sz="2400" u="sng"/>
              <a:t>nie</a:t>
            </a:r>
            <a:r>
              <a:rPr b="1" lang="pl" sz="2400"/>
              <a:t>:</a:t>
            </a:r>
            <a:br>
              <a:rPr b="1" lang="pl" sz="2400">
                <a:solidFill>
                  <a:srgbClr val="434343"/>
                </a:solidFill>
              </a:rPr>
            </a:br>
            <a:r>
              <a:rPr b="1" lang="pl" sz="2400">
                <a:solidFill>
                  <a:srgbClr val="45818E"/>
                </a:solidFill>
              </a:rPr>
              <a:t>Samochodu</a:t>
            </a:r>
            <a:r>
              <a:rPr b="1" lang="pl" sz="2400">
                <a:solidFill>
                  <a:srgbClr val="434343"/>
                </a:solidFill>
              </a:rPr>
              <a:t> </a:t>
            </a:r>
            <a:r>
              <a:rPr b="1" lang="pl" sz="2400">
                <a:solidFill>
                  <a:srgbClr val="CC4125"/>
                </a:solidFill>
              </a:rPr>
              <a:t>cenę</a:t>
            </a:r>
            <a:r>
              <a:rPr b="1" lang="pl" sz="2400">
                <a:solidFill>
                  <a:srgbClr val="434343"/>
                </a:solidFill>
              </a:rPr>
              <a:t> podaj mi.</a:t>
            </a:r>
            <a:endParaRPr b="1"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46998" l="0" r="0" t="7286"/>
          <a:stretch/>
        </p:blipFill>
        <p:spPr>
          <a:xfrm>
            <a:off x="4324625" y="3277125"/>
            <a:ext cx="2933374" cy="160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65500" y="442125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Pokaż mi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swoje towary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rgbClr val="434343"/>
                </a:solidFill>
              </a:rPr>
              <a:t>SELECT </a:t>
            </a:r>
            <a:r>
              <a:rPr b="1" lang="pl" sz="2400">
                <a:solidFill>
                  <a:srgbClr val="CC4125"/>
                </a:solidFill>
              </a:rPr>
              <a:t>*</a:t>
            </a:r>
            <a:r>
              <a:rPr b="1" lang="pl" sz="2400">
                <a:solidFill>
                  <a:srgbClr val="434343"/>
                </a:solidFill>
              </a:rPr>
              <a:t> FROM </a:t>
            </a:r>
            <a:r>
              <a:rPr b="1" lang="pl" sz="2400">
                <a:solidFill>
                  <a:srgbClr val="45818E"/>
                </a:solidFill>
              </a:rPr>
              <a:t>towary</a:t>
            </a:r>
            <a:r>
              <a:rPr b="1" lang="pl" sz="2400">
                <a:solidFill>
                  <a:srgbClr val="434343"/>
                </a:solidFill>
              </a:rPr>
              <a:t>;</a:t>
            </a:r>
            <a:endParaRPr b="1" sz="2400">
              <a:solidFill>
                <a:srgbClr val="434343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>
            <a:off x="5580000" y="647025"/>
            <a:ext cx="2632475" cy="38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DISTINCT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Pozwala na wybranie unikalnych wartości kolumny.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2400"/>
              <a:t>np.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 sz="2400">
                <a:solidFill>
                  <a:srgbClr val="434343"/>
                </a:solidFill>
              </a:rPr>
              <a:t>SELECT</a:t>
            </a:r>
            <a:r>
              <a:rPr b="1" lang="pl" sz="2400">
                <a:solidFill>
                  <a:srgbClr val="434343"/>
                </a:solidFill>
              </a:rPr>
              <a:t> DISTINCT </a:t>
            </a:r>
            <a:r>
              <a:rPr b="1" lang="pl" sz="2400">
                <a:solidFill>
                  <a:srgbClr val="CC4125"/>
                </a:solidFill>
              </a:rPr>
              <a:t>rodzaj_towaru</a:t>
            </a:r>
            <a:r>
              <a:rPr b="1" lang="pl" sz="2400">
                <a:solidFill>
                  <a:srgbClr val="434343"/>
                </a:solidFill>
              </a:rPr>
              <a:t> </a:t>
            </a:r>
            <a:r>
              <a:rPr lang="pl" sz="2400">
                <a:solidFill>
                  <a:srgbClr val="434343"/>
                </a:solidFill>
              </a:rPr>
              <a:t>FROM</a:t>
            </a:r>
            <a:r>
              <a:rPr b="1" lang="pl" sz="2400">
                <a:solidFill>
                  <a:srgbClr val="434343"/>
                </a:solidFill>
              </a:rPr>
              <a:t> </a:t>
            </a:r>
            <a:r>
              <a:rPr b="1" lang="pl" sz="2400">
                <a:solidFill>
                  <a:srgbClr val="45818E"/>
                </a:solidFill>
              </a:rPr>
              <a:t>towary</a:t>
            </a:r>
            <a:r>
              <a:rPr b="1" lang="pl" sz="2400">
                <a:solidFill>
                  <a:srgbClr val="434343"/>
                </a:solidFill>
              </a:rPr>
              <a:t>;</a:t>
            </a:r>
            <a:endParaRPr b="1"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WHERE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Pozwala na stawianie warunków co do zapytania.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składnia:</a:t>
            </a:r>
            <a:br>
              <a:rPr lang="pl"/>
            </a:br>
            <a:r>
              <a:rPr lang="pl">
                <a:solidFill>
                  <a:srgbClr val="434343"/>
                </a:solidFill>
              </a:rPr>
              <a:t>SELECT </a:t>
            </a:r>
            <a:r>
              <a:rPr lang="pl">
                <a:solidFill>
                  <a:srgbClr val="CC4125"/>
                </a:solidFill>
              </a:rPr>
              <a:t>[kolumny]</a:t>
            </a:r>
            <a:r>
              <a:rPr lang="pl">
                <a:solidFill>
                  <a:srgbClr val="434343"/>
                </a:solidFill>
              </a:rPr>
              <a:t> FROM </a:t>
            </a:r>
            <a:r>
              <a:rPr lang="pl">
                <a:solidFill>
                  <a:srgbClr val="45818E"/>
                </a:solidFill>
              </a:rPr>
              <a:t>[tabele]</a:t>
            </a:r>
            <a:r>
              <a:rPr lang="pl">
                <a:solidFill>
                  <a:srgbClr val="434343"/>
                </a:solidFill>
              </a:rPr>
              <a:t> </a:t>
            </a:r>
            <a:r>
              <a:rPr b="1" lang="pl">
                <a:solidFill>
                  <a:srgbClr val="434343"/>
                </a:solidFill>
              </a:rPr>
              <a:t>WHERE</a:t>
            </a:r>
            <a:r>
              <a:rPr lang="pl">
                <a:solidFill>
                  <a:srgbClr val="434343"/>
                </a:solidFill>
              </a:rPr>
              <a:t> [warunki];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np.:</a:t>
            </a:r>
            <a:br>
              <a:rPr lang="pl"/>
            </a:br>
            <a:r>
              <a:rPr lang="pl">
                <a:solidFill>
                  <a:srgbClr val="434343"/>
                </a:solidFill>
              </a:rPr>
              <a:t>SELECT </a:t>
            </a:r>
            <a:r>
              <a:rPr lang="pl">
                <a:solidFill>
                  <a:srgbClr val="CC4125"/>
                </a:solidFill>
              </a:rPr>
              <a:t>nazwa_towaru </a:t>
            </a:r>
            <a:r>
              <a:rPr lang="pl">
                <a:solidFill>
                  <a:srgbClr val="434343"/>
                </a:solidFill>
              </a:rPr>
              <a:t>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>
                <a:solidFill>
                  <a:srgbClr val="434343"/>
                </a:solidFill>
              </a:rPr>
              <a:t> </a:t>
            </a:r>
            <a:r>
              <a:rPr b="1" lang="pl">
                <a:solidFill>
                  <a:srgbClr val="434343"/>
                </a:solidFill>
              </a:rPr>
              <a:t>WHERE</a:t>
            </a:r>
            <a:r>
              <a:rPr lang="pl">
                <a:solidFill>
                  <a:srgbClr val="434343"/>
                </a:solidFill>
              </a:rPr>
              <a:t> cena &lt; 6;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112" name="Google Shape;112;p20"/>
          <p:cNvGraphicFramePr/>
          <p:nvPr/>
        </p:nvGraphicFramePr>
        <p:xfrm>
          <a:off x="429275" y="349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{CB718CFD-558F-458F-BF28-AD3061953BB3}</a:tableStyleId>
              </a:tblPr>
              <a:tblGrid>
                <a:gridCol w="898625"/>
                <a:gridCol w="1809750"/>
                <a:gridCol w="876575"/>
                <a:gridCol w="1912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mniejsze 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mniejsze/równe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większe 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większe/równe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równe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&lt;&gt;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/>
                        <a:t>różne od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BETWEEN, LIKE, IN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064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BETWEEN</a:t>
            </a:r>
            <a:r>
              <a:rPr lang="pl"/>
              <a:t> - wartości z zadanego zakresu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</a:t>
            </a:r>
            <a:r>
              <a:rPr lang="pl">
                <a:solidFill>
                  <a:srgbClr val="45818E"/>
                </a:solidFill>
              </a:rPr>
              <a:t> 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cena_szt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BETWEEN</a:t>
            </a:r>
            <a:r>
              <a:rPr lang="pl"/>
              <a:t> 1 AND 10;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IN</a:t>
            </a:r>
            <a:r>
              <a:rPr lang="pl"/>
              <a:t> - wartości, którym może być równe (wiele wartości “lub”)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rodzaj_towaru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IN</a:t>
            </a:r>
            <a:r>
              <a:rPr lang="pl"/>
              <a:t> (‘owoce’,’warzywa’);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pl">
                <a:solidFill>
                  <a:srgbClr val="434343"/>
                </a:solidFill>
              </a:rPr>
              <a:t>LIKE</a:t>
            </a:r>
            <a:r>
              <a:rPr lang="pl"/>
              <a:t> - wartości wg. określonego wzoru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SELECT </a:t>
            </a:r>
            <a:r>
              <a:rPr lang="pl">
                <a:solidFill>
                  <a:srgbClr val="CC4125"/>
                </a:solidFill>
              </a:rPr>
              <a:t>*</a:t>
            </a:r>
            <a:r>
              <a:rPr lang="pl"/>
              <a:t> FROM </a:t>
            </a:r>
            <a:r>
              <a:rPr lang="pl">
                <a:solidFill>
                  <a:srgbClr val="45818E"/>
                </a:solidFill>
              </a:rPr>
              <a:t>towary</a:t>
            </a:r>
            <a:r>
              <a:rPr lang="pl"/>
              <a:t> WHERE </a:t>
            </a:r>
            <a:r>
              <a:rPr lang="pl">
                <a:solidFill>
                  <a:srgbClr val="CC4125"/>
                </a:solidFill>
              </a:rPr>
              <a:t>nazwa_towaru</a:t>
            </a:r>
            <a:r>
              <a:rPr lang="pl"/>
              <a:t> </a:t>
            </a:r>
            <a:r>
              <a:rPr b="1" lang="pl">
                <a:solidFill>
                  <a:srgbClr val="434343"/>
                </a:solidFill>
              </a:rPr>
              <a:t>LIKE</a:t>
            </a:r>
            <a:r>
              <a:rPr lang="pl"/>
              <a:t> ‘_p%’;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